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E59355DC-6C9E-4859-9422-AC940FF93774}" type="datetimeFigureOut">
              <a:rPr lang="en-US" smtClean="0"/>
              <a:t>10/8/2013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F3A0BA2-EE0C-4A6C-8409-D59FBA2143DE}"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9355DC-6C9E-4859-9422-AC940FF93774}" type="datetimeFigureOut">
              <a:rPr lang="en-US" smtClean="0"/>
              <a:t>10/8/2013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0BA2-EE0C-4A6C-8409-D59FBA2143DE}"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9355DC-6C9E-4859-9422-AC940FF93774}" type="datetimeFigureOut">
              <a:rPr lang="en-US" smtClean="0"/>
              <a:t>10/8/2013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0BA2-EE0C-4A6C-8409-D59FBA2143DE}"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9355DC-6C9E-4859-9422-AC940FF93774}" type="datetimeFigureOut">
              <a:rPr lang="en-US" smtClean="0"/>
              <a:t>10/8/2013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0BA2-EE0C-4A6C-8409-D59FBA2143DE}"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9355DC-6C9E-4859-9422-AC940FF93774}" type="datetimeFigureOut">
              <a:rPr lang="en-US" smtClean="0"/>
              <a:t>10/8/2013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0BA2-EE0C-4A6C-8409-D59FBA2143D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59355DC-6C9E-4859-9422-AC940FF93774}" type="datetimeFigureOut">
              <a:rPr lang="en-US" smtClean="0"/>
              <a:t>10/8/2013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A0BA2-EE0C-4A6C-8409-D59FBA2143DE}"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59355DC-6C9E-4859-9422-AC940FF93774}" type="datetimeFigureOut">
              <a:rPr lang="en-US" smtClean="0"/>
              <a:t>10/8/2013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3A0BA2-EE0C-4A6C-8409-D59FBA2143DE}"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59355DC-6C9E-4859-9422-AC940FF93774}" type="datetimeFigureOut">
              <a:rPr lang="en-US" smtClean="0"/>
              <a:t>10/8/2013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3A0BA2-EE0C-4A6C-8409-D59FBA2143DE}"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9355DC-6C9E-4859-9422-AC940FF93774}" type="datetimeFigureOut">
              <a:rPr lang="en-US" smtClean="0"/>
              <a:t>10/8/2013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3A0BA2-EE0C-4A6C-8409-D59FBA2143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9355DC-6C9E-4859-9422-AC940FF93774}" type="datetimeFigureOut">
              <a:rPr lang="en-US" smtClean="0"/>
              <a:t>10/8/2013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A0BA2-EE0C-4A6C-8409-D59FBA2143D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9355DC-6C9E-4859-9422-AC940FF93774}" type="datetimeFigureOut">
              <a:rPr lang="en-US" smtClean="0"/>
              <a:t>10/8/2013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A0BA2-EE0C-4A6C-8409-D59FBA2143D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E59355DC-6C9E-4859-9422-AC940FF93774}" type="datetimeFigureOut">
              <a:rPr lang="en-US" smtClean="0"/>
              <a:t>10/8/2013</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DF3A0BA2-EE0C-4A6C-8409-D59FBA2143D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Mars Surveyors</a:t>
            </a:r>
            <a:endParaRPr lang="en-US" dirty="0"/>
          </a:p>
        </p:txBody>
      </p:sp>
      <p:sp>
        <p:nvSpPr>
          <p:cNvPr id="3" name="Subtitle 2"/>
          <p:cNvSpPr>
            <a:spLocks noGrp="1"/>
          </p:cNvSpPr>
          <p:nvPr>
            <p:ph type="subTitle" idx="1"/>
          </p:nvPr>
        </p:nvSpPr>
        <p:spPr/>
        <p:txBody>
          <a:bodyPr/>
          <a:lstStyle/>
          <a:p>
            <a:endParaRPr lang="en-US" dirty="0"/>
          </a:p>
        </p:txBody>
      </p:sp>
      <p:pic>
        <p:nvPicPr>
          <p:cNvPr id="2052" name="Picture 4"/>
          <p:cNvPicPr>
            <a:picLocks noChangeAspect="1" noChangeArrowheads="1"/>
          </p:cNvPicPr>
          <p:nvPr/>
        </p:nvPicPr>
        <p:blipFill>
          <a:blip r:embed="rId2">
            <a:clrChange>
              <a:clrFrom>
                <a:srgbClr val="000000"/>
              </a:clrFrom>
              <a:clrTo>
                <a:srgbClr val="000000">
                  <a:alpha val="0"/>
                </a:srgbClr>
              </a:clrTo>
            </a:clrChange>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276600" y="3810000"/>
            <a:ext cx="2772641" cy="2608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71669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Content Placeholder 4"/>
          <p:cNvSpPr>
            <a:spLocks noGrp="1"/>
          </p:cNvSpPr>
          <p:nvPr>
            <p:ph idx="1"/>
          </p:nvPr>
        </p:nvSpPr>
        <p:spPr/>
        <p:txBody>
          <a:bodyPr/>
          <a:lstStyle/>
          <a:p>
            <a:endParaRPr lang="en-US" dirty="0"/>
          </a:p>
        </p:txBody>
      </p:sp>
      <p:sp>
        <p:nvSpPr>
          <p:cNvPr id="6" name="Text Placeholder 5"/>
          <p:cNvSpPr>
            <a:spLocks noGrp="1"/>
          </p:cNvSpPr>
          <p:nvPr>
            <p:ph type="body" sz="half" idx="2"/>
          </p:nvPr>
        </p:nvSpPr>
        <p:spPr>
          <a:xfrm>
            <a:off x="5034579" y="533400"/>
            <a:ext cx="3576021" cy="5791200"/>
          </a:xfrm>
        </p:spPr>
        <p:txBody>
          <a:bodyPr>
            <a:normAutofit fontScale="92500" lnSpcReduction="20000"/>
          </a:bodyPr>
          <a:lstStyle/>
          <a:p>
            <a:r>
              <a:rPr lang="en-US" dirty="0"/>
              <a:t>Spacecraft Dimensions </a:t>
            </a:r>
          </a:p>
          <a:p>
            <a:r>
              <a:rPr lang="en-US" dirty="0"/>
              <a:t>1.06 meters (3.5 feet) tall by 3.6 meters (12 feet) wide.</a:t>
            </a:r>
          </a:p>
          <a:p>
            <a:endParaRPr lang="en-US" dirty="0" smtClean="0"/>
          </a:p>
          <a:p>
            <a:r>
              <a:rPr lang="en-US" dirty="0" smtClean="0"/>
              <a:t>Spacecraft </a:t>
            </a:r>
            <a:r>
              <a:rPr lang="en-US" dirty="0"/>
              <a:t>Weight </a:t>
            </a:r>
          </a:p>
          <a:p>
            <a:r>
              <a:rPr lang="en-US" dirty="0"/>
              <a:t>Total: 576 kg (1,270 pounds)</a:t>
            </a:r>
          </a:p>
          <a:p>
            <a:r>
              <a:rPr lang="en-US" dirty="0"/>
              <a:t>Lander: 290 kg (639 pounds)</a:t>
            </a:r>
          </a:p>
          <a:p>
            <a:r>
              <a:rPr lang="en-US" dirty="0"/>
              <a:t>Propellant: 64 kg (141 pounds)</a:t>
            </a:r>
          </a:p>
          <a:p>
            <a:r>
              <a:rPr lang="en-US" dirty="0"/>
              <a:t>Cruise Stage: 82 kg (181 pounds)</a:t>
            </a:r>
          </a:p>
          <a:p>
            <a:r>
              <a:rPr lang="en-US" dirty="0" err="1"/>
              <a:t>Aeroshell</a:t>
            </a:r>
            <a:r>
              <a:rPr lang="en-US" dirty="0"/>
              <a:t> &amp; Heat Shield: 140 kg (309 pounds)</a:t>
            </a:r>
          </a:p>
          <a:p>
            <a:endParaRPr lang="en-US" dirty="0" smtClean="0"/>
          </a:p>
          <a:p>
            <a:r>
              <a:rPr lang="en-US" dirty="0" smtClean="0"/>
              <a:t>Science </a:t>
            </a:r>
            <a:r>
              <a:rPr lang="en-US" dirty="0"/>
              <a:t>Instruments</a:t>
            </a:r>
          </a:p>
          <a:p>
            <a:r>
              <a:rPr lang="en-US" dirty="0"/>
              <a:t>Deep Space 2 Microprobes</a:t>
            </a:r>
          </a:p>
          <a:p>
            <a:r>
              <a:rPr lang="en-US" dirty="0"/>
              <a:t>Mars Volatiles and Climate Surveyor (MVACS), consisting of surface imager, robotic arm, meteorology package, and thermal and evolved gas analyzer.</a:t>
            </a:r>
          </a:p>
          <a:p>
            <a:r>
              <a:rPr lang="en-US" dirty="0"/>
              <a:t>Mars Descent Imager (MARDI)</a:t>
            </a:r>
          </a:p>
          <a:p>
            <a:r>
              <a:rPr lang="en-US" dirty="0"/>
              <a:t>Light Detection and Ranging (LIDAR) and Mars Microphone</a:t>
            </a:r>
          </a:p>
          <a:p>
            <a:endParaRPr lang="en-US" dirty="0" smtClean="0"/>
          </a:p>
          <a:p>
            <a:r>
              <a:rPr lang="en-US" dirty="0" smtClean="0"/>
              <a:t>Spacecraft </a:t>
            </a:r>
            <a:r>
              <a:rPr lang="en-US" dirty="0"/>
              <a:t>Power </a:t>
            </a:r>
          </a:p>
          <a:p>
            <a:r>
              <a:rPr lang="en-US" dirty="0"/>
              <a:t>Solar panels providing 200 watts on the Mars' surface.</a:t>
            </a:r>
          </a:p>
          <a:p>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429000"/>
            <a:ext cx="4114800" cy="2678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533400"/>
            <a:ext cx="41148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2239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1400" dirty="0"/>
              <a:t> The two missions were to study the Martian weather, climate, and water and carbon dioxide budget, to understand the reservoirs, behavior, and atmospheric role of volatiles and to search for evidence of long-term and episodic climate changes.</a:t>
            </a:r>
            <a:r>
              <a:rPr lang="en-US" dirty="0"/>
              <a:t/>
            </a:r>
            <a:br>
              <a:rPr lang="en-US" dirty="0"/>
            </a:br>
            <a:endParaRPr lang="en-US" dirty="0"/>
          </a:p>
        </p:txBody>
      </p:sp>
      <p:sp>
        <p:nvSpPr>
          <p:cNvPr id="8" name="Text Placeholder 7"/>
          <p:cNvSpPr>
            <a:spLocks noGrp="1"/>
          </p:cNvSpPr>
          <p:nvPr>
            <p:ph type="body" sz="half" idx="2"/>
          </p:nvPr>
        </p:nvSpPr>
        <p:spPr/>
        <p:txBody>
          <a:bodyPr/>
          <a:lstStyle/>
          <a:p>
            <a:r>
              <a:rPr lang="en-US" dirty="0"/>
              <a:t>Both spacecraft were launched during the 1998 Mars orbit insertion launch window. Both were lost, including the penetrator probes.</a:t>
            </a:r>
          </a:p>
          <a:p>
            <a:endParaRPr lang="en-US" dirty="0"/>
          </a:p>
        </p:txBody>
      </p:sp>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2150" y="954271"/>
            <a:ext cx="4116388" cy="4776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106590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18</TotalTime>
  <Words>193</Words>
  <Application>Microsoft Office PowerPoint</Application>
  <PresentationFormat>On-screen Show (4:3)</PresentationFormat>
  <Paragraphs>21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Hardcover</vt:lpstr>
      <vt:lpstr>Mars Surveyors</vt:lpstr>
      <vt:lpstr>PowerPoint Presentation</vt:lpstr>
      <vt:lpstr> The two missions were to study the Martian weather, climate, and water and carbon dioxide budget, to understand the reservoirs, behavior, and atmospheric role of volatiles and to search for evidence of long-term and episodic climate changes.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Mars Surveyors</dc:title>
  <dc:creator>vci</dc:creator>
  <cp:lastModifiedBy>vci</cp:lastModifiedBy>
  <cp:revision>2</cp:revision>
  <dcterms:created xsi:type="dcterms:W3CDTF">2013-10-08T13:08:26Z</dcterms:created>
  <dcterms:modified xsi:type="dcterms:W3CDTF">2013-10-08T13:26:48Z</dcterms:modified>
</cp:coreProperties>
</file>